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69" r:id="rId17"/>
    <p:sldId id="272" r:id="rId18"/>
    <p:sldId id="270" r:id="rId1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78" d="100"/>
          <a:sy n="178" d="100"/>
        </p:scale>
        <p:origin x="-3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27BCF-15D2-D548-9FD8-58FD9160F476}" type="datetimeFigureOut">
              <a:rPr lang="en-US" smtClean="0"/>
              <a:t>18/01/17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22A97-2FC2-9B4E-B45A-926C23B3A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989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94272-E92C-C846-A641-780E56020FA0}" type="datetimeFigureOut">
              <a:rPr lang="en-US" smtClean="0"/>
              <a:t>18/01/17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DB47-CFE0-724D-8A5B-56F53A960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465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the test of the section</a:t>
            </a:r>
            <a:r>
              <a:rPr lang="en-US" baseline="0" dirty="0" smtClean="0"/>
              <a:t> to explain what is what and what the individual components do.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EDB47-CFE0-724D-8A5B-56F53A9608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403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 the students first</a:t>
            </a:r>
            <a:r>
              <a:rPr lang="en-US" baseline="0" dirty="0" smtClean="0"/>
              <a:t> read the explanation of the nominal capacity of batteries on page 13. Prepare beforehand AA batteries of different types and distribute in the class (groups of 2 students are better for cooperation). The parameters above can be easily changed. It is also a good idea to let different groups compute different scenarios and then let them present their results to the other students </a:t>
            </a:r>
            <a:r>
              <a:rPr lang="en-US" baseline="0" smtClean="0"/>
              <a:t>and discuss.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EDB47-CFE0-724D-8A5B-56F53A9608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1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 smtClean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14350" indent="-514350">
              <a:buClr>
                <a:srgbClr val="3C7704"/>
              </a:buClr>
              <a:buFont typeface="+mj-lt"/>
              <a:buAutoNum type="arabicPeriod"/>
              <a:defRPr/>
            </a:lvl1pPr>
            <a:lvl2pPr marL="971550" indent="-514350">
              <a:buClr>
                <a:srgbClr val="3C7704"/>
              </a:buClr>
              <a:buFont typeface="+mj-lt"/>
              <a:buAutoNum type="arabicPeriod"/>
              <a:defRPr/>
            </a:lvl2pPr>
            <a:lvl3pPr marL="1371600" indent="-457200">
              <a:buClr>
                <a:srgbClr val="3C7704"/>
              </a:buClr>
              <a:buFont typeface="+mj-lt"/>
              <a:buAutoNum type="arabicPeriod"/>
              <a:defRPr/>
            </a:lvl3pPr>
            <a:lvl4pPr marL="1828800" indent="-457200">
              <a:buClr>
                <a:srgbClr val="3C7704"/>
              </a:buClr>
              <a:buFont typeface="+mj-lt"/>
              <a:buAutoNum type="arabicPeriod"/>
              <a:defRPr/>
            </a:lvl4pPr>
            <a:lvl5pPr marL="2286000" indent="-457200">
              <a:buClr>
                <a:srgbClr val="3C7704"/>
              </a:buClr>
              <a:buFont typeface="+mj-lt"/>
              <a:buAutoNum type="arabicPeriod"/>
              <a:defRPr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0680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 smtClean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.emf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80728"/>
            <a:ext cx="8229600" cy="5145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7" name="Rectangle 6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-108520" y="6165304"/>
            <a:ext cx="2880320" cy="6926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53008" y="6237312"/>
            <a:ext cx="990600" cy="482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259632" y="6309320"/>
            <a:ext cx="1181100" cy="35560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5148064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DD6B2-4EAD-7646-BE25-47CB62D96D2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4" r:id="rId6"/>
    <p:sldLayoutId id="2147483655" r:id="rId7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2"/>
        </a:buBlip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2"/>
        </a:buBlip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96752"/>
            <a:ext cx="9144000" cy="1470025"/>
          </a:xfrm>
        </p:spPr>
        <p:txBody>
          <a:bodyPr/>
          <a:lstStyle/>
          <a:p>
            <a:pPr algn="ctr"/>
            <a:r>
              <a:rPr lang="de-DE" sz="3600" dirty="0" smtClean="0">
                <a:latin typeface="Arial"/>
                <a:cs typeface="Arial"/>
              </a:rPr>
              <a:t>INTRODUCTION TO </a:t>
            </a:r>
            <a:br>
              <a:rPr lang="de-DE" sz="3600" dirty="0" smtClean="0">
                <a:latin typeface="Arial"/>
                <a:cs typeface="Arial"/>
              </a:rPr>
            </a:br>
            <a:r>
              <a:rPr lang="de-DE" sz="3600" dirty="0" smtClean="0">
                <a:latin typeface="Arial"/>
                <a:cs typeface="Arial"/>
              </a:rPr>
              <a:t>WIRELESS SENSOR NETWORKS</a:t>
            </a:r>
            <a:endParaRPr lang="de-DE" sz="36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3648" y="3620616"/>
            <a:ext cx="6400800" cy="1752600"/>
          </a:xfrm>
        </p:spPr>
        <p:txBody>
          <a:bodyPr/>
          <a:lstStyle/>
          <a:p>
            <a:r>
              <a:rPr lang="de-DE" dirty="0" smtClean="0"/>
              <a:t>CHAPTER 2: ANATOMY OF A SENSOR NODE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3419872" y="4653136"/>
            <a:ext cx="23358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Anna Förster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INTERRUPTS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016223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Goal</a:t>
            </a:r>
            <a:r>
              <a:rPr lang="en-US" dirty="0" smtClean="0"/>
              <a:t>: react as fast as possible to an external signal (sensor, user, etc.)</a:t>
            </a:r>
          </a:p>
          <a:p>
            <a:r>
              <a:rPr lang="en-US" b="1" dirty="0" smtClean="0"/>
              <a:t>Example</a:t>
            </a:r>
            <a:r>
              <a:rPr lang="en-US" dirty="0" smtClean="0"/>
              <a:t>: ask sensor for data.</a:t>
            </a:r>
          </a:p>
          <a:p>
            <a:r>
              <a:rPr lang="en-US" b="1" dirty="0" smtClean="0"/>
              <a:t>Problem</a:t>
            </a:r>
            <a:r>
              <a:rPr lang="en-US" dirty="0" smtClean="0"/>
              <a:t>: sensor does not answer immediately.</a:t>
            </a:r>
            <a:endParaRPr lang="en-US" dirty="0"/>
          </a:p>
        </p:txBody>
      </p:sp>
      <p:pic>
        <p:nvPicPr>
          <p:cNvPr id="4" name="Picture 3" descr="interrup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996952"/>
            <a:ext cx="62992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17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8"/>
            <a:ext cx="8435280" cy="5145435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Interrupts are used to control the flow of programs</a:t>
            </a:r>
          </a:p>
          <a:p>
            <a:r>
              <a:rPr lang="en-US" sz="2000" dirty="0" smtClean="0"/>
              <a:t>How to enable several programs to run simultaneously?</a:t>
            </a:r>
            <a:endParaRPr lang="en-US" sz="2000" dirty="0"/>
          </a:p>
          <a:p>
            <a:r>
              <a:rPr lang="en-US" sz="2000" b="1" dirty="0" smtClean="0"/>
              <a:t>Task</a:t>
            </a:r>
            <a:r>
              <a:rPr lang="en-US" sz="2000" dirty="0" smtClean="0"/>
              <a:t>: an independent process in the system with its own resources and memory, which works independently from all other processes</a:t>
            </a:r>
          </a:p>
          <a:p>
            <a:r>
              <a:rPr lang="en-US" sz="2000" b="1" dirty="0" smtClean="0"/>
              <a:t>Memory management unit</a:t>
            </a:r>
            <a:r>
              <a:rPr lang="en-US" sz="2000" dirty="0" smtClean="0"/>
              <a:t>: makes sure memory is allocated to each process and that processes cannot access/corrupt memory of other processes.</a:t>
            </a:r>
          </a:p>
          <a:p>
            <a:r>
              <a:rPr lang="en-US" sz="2000" b="1" dirty="0" smtClean="0"/>
              <a:t>Multitasking</a:t>
            </a:r>
            <a:r>
              <a:rPr lang="en-US" sz="2000" dirty="0" smtClean="0"/>
              <a:t>: the scheduler decides which task is allowed to proceed and which is interrupted.</a:t>
            </a:r>
          </a:p>
          <a:p>
            <a:r>
              <a:rPr lang="en-US" sz="2000" b="1" dirty="0" smtClean="0"/>
              <a:t>Shared resources</a:t>
            </a:r>
            <a:r>
              <a:rPr lang="en-US" sz="2000" dirty="0" smtClean="0"/>
              <a:t>: the process needs access to some shared resource/device, e.g. printer or network interface. This access should not be interrupted.</a:t>
            </a:r>
          </a:p>
          <a:p>
            <a:r>
              <a:rPr lang="en-US" sz="2000" b="1" dirty="0" smtClean="0"/>
              <a:t>Atomic operations</a:t>
            </a:r>
            <a:r>
              <a:rPr lang="en-US" sz="2000" dirty="0" smtClean="0"/>
              <a:t>: runs until completion and nobody can interrupt it.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DISADVANTAGE: tasks are resource-intensive</a:t>
            </a:r>
          </a:p>
        </p:txBody>
      </p:sp>
    </p:spTree>
    <p:extLst>
      <p:ext uri="{BB962C8B-B14F-4D97-AF65-F5344CB8AC3E}">
        <p14:creationId xmlns:p14="http://schemas.microsoft.com/office/powerpoint/2010/main" val="1798135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BASED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dirty="0" smtClean="0"/>
              <a:t>An alternative to multi-tasking</a:t>
            </a:r>
          </a:p>
          <a:p>
            <a:r>
              <a:rPr lang="en-US" sz="2200" dirty="0" smtClean="0"/>
              <a:t>Based on </a:t>
            </a:r>
            <a:r>
              <a:rPr lang="en-US" sz="2200" b="1" dirty="0" smtClean="0"/>
              <a:t>events</a:t>
            </a:r>
            <a:r>
              <a:rPr lang="en-US" sz="2200" dirty="0" smtClean="0"/>
              <a:t> as opposed to interrupts: events are not necessarily handled immediately (like interrupts) and can be generated also by software components. For example, a lengthy processing job can create intermediate results and signal those by creating events.</a:t>
            </a:r>
          </a:p>
          <a:p>
            <a:r>
              <a:rPr lang="en-US" sz="2200" dirty="0" smtClean="0"/>
              <a:t>Each event correspond to one or more </a:t>
            </a:r>
            <a:r>
              <a:rPr lang="en-US" sz="2200" b="1" dirty="0" smtClean="0"/>
              <a:t>event handlers</a:t>
            </a:r>
            <a:r>
              <a:rPr lang="en-US" sz="2200" dirty="0" smtClean="0"/>
              <a:t>, which process the event.</a:t>
            </a:r>
          </a:p>
          <a:p>
            <a:r>
              <a:rPr lang="en-US" sz="2200" dirty="0" smtClean="0"/>
              <a:t>Event-based programming is based on </a:t>
            </a:r>
            <a:r>
              <a:rPr lang="en-US" sz="2200" b="1" dirty="0" smtClean="0"/>
              <a:t>finite state machines</a:t>
            </a:r>
            <a:r>
              <a:rPr lang="en-US" sz="2200" dirty="0" smtClean="0"/>
              <a:t>.</a:t>
            </a:r>
          </a:p>
          <a:p>
            <a:r>
              <a:rPr lang="en-US" sz="2200" b="1" dirty="0" smtClean="0"/>
              <a:t>QUESTION</a:t>
            </a:r>
            <a:r>
              <a:rPr lang="en-US" sz="2200" dirty="0" smtClean="0"/>
              <a:t>: what is a finite state machine?</a:t>
            </a:r>
          </a:p>
          <a:p>
            <a:r>
              <a:rPr lang="en-US" sz="2200" dirty="0" smtClean="0">
                <a:solidFill>
                  <a:srgbClr val="FF0000"/>
                </a:solidFill>
              </a:rPr>
              <a:t>DISADVANTGE: Finite state machines are not trivial to implement and do not scale well.</a:t>
            </a:r>
            <a:r>
              <a:rPr lang="en-US" sz="2200" dirty="0" smtClean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94964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EXERCISE: PROTOTHREADS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 yourself on the </a:t>
            </a:r>
            <a:r>
              <a:rPr lang="en-US" dirty="0" err="1" smtClean="0"/>
              <a:t>Contiki</a:t>
            </a:r>
            <a:r>
              <a:rPr lang="en-US" dirty="0" smtClean="0"/>
              <a:t> website about protothreads.</a:t>
            </a:r>
          </a:p>
          <a:p>
            <a:r>
              <a:rPr lang="en-US" dirty="0" smtClean="0"/>
              <a:t>Implement a small application, which uses protothreads</a:t>
            </a:r>
          </a:p>
          <a:p>
            <a:r>
              <a:rPr lang="en-US" dirty="0" smtClean="0"/>
              <a:t>Discuss the usage of protothreads in terms of technical efficiency and ease of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592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software </a:t>
            </a:r>
            <a:r>
              <a:rPr lang="en-US" dirty="0"/>
              <a:t>system, running on a normal computer, which mimics the behavior of some other system and its interactions </a:t>
            </a:r>
          </a:p>
          <a:p>
            <a:r>
              <a:rPr lang="en-US" dirty="0" smtClean="0"/>
              <a:t>Various tools exist:</a:t>
            </a:r>
          </a:p>
          <a:p>
            <a:pPr lvl="1"/>
            <a:r>
              <a:rPr lang="en-US" dirty="0" err="1" smtClean="0"/>
              <a:t>Cooja</a:t>
            </a:r>
            <a:r>
              <a:rPr lang="en-US" dirty="0" smtClean="0"/>
              <a:t> for the </a:t>
            </a:r>
            <a:r>
              <a:rPr lang="en-US" dirty="0" err="1" smtClean="0"/>
              <a:t>Contiki</a:t>
            </a:r>
            <a:r>
              <a:rPr lang="en-US" dirty="0" smtClean="0"/>
              <a:t> operating system</a:t>
            </a:r>
          </a:p>
          <a:p>
            <a:pPr lvl="1"/>
            <a:r>
              <a:rPr lang="en-US" dirty="0" err="1" smtClean="0"/>
              <a:t>OMNeT</a:t>
            </a:r>
            <a:r>
              <a:rPr lang="en-US" dirty="0" smtClean="0"/>
              <a:t>++ for more sophisticated and general-purpose network simulators</a:t>
            </a:r>
          </a:p>
          <a:p>
            <a:pPr lvl="1"/>
            <a:r>
              <a:rPr lang="en-US" dirty="0" smtClean="0"/>
              <a:t>Many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071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smtClean="0"/>
              <a:t>Simulation relies </a:t>
            </a:r>
            <a:r>
              <a:rPr lang="en-US" sz="2600" dirty="0"/>
              <a:t>on simulation models, which mimic the behavior of individual real components and properties</a:t>
            </a:r>
          </a:p>
          <a:p>
            <a:r>
              <a:rPr lang="en-US" sz="2600" b="1" dirty="0" smtClean="0"/>
              <a:t>Wireless propagation models</a:t>
            </a:r>
            <a:r>
              <a:rPr lang="en-US" sz="2600" dirty="0" smtClean="0"/>
              <a:t>: how does the wireless signal propagates through different environments?</a:t>
            </a:r>
          </a:p>
          <a:p>
            <a:r>
              <a:rPr lang="en-US" sz="2600" b="1" dirty="0" smtClean="0"/>
              <a:t>Mobility models</a:t>
            </a:r>
            <a:r>
              <a:rPr lang="en-US" sz="2600" dirty="0" smtClean="0"/>
              <a:t>: how do the mobile nodes move around?</a:t>
            </a:r>
          </a:p>
          <a:p>
            <a:r>
              <a:rPr lang="en-US" sz="2600" b="1" dirty="0" smtClean="0"/>
              <a:t>Energy expenditure models</a:t>
            </a:r>
            <a:r>
              <a:rPr lang="en-US" sz="2600" dirty="0" smtClean="0"/>
              <a:t>: how much energy is needed for individual components and/or tasks?</a:t>
            </a:r>
          </a:p>
          <a:p>
            <a:r>
              <a:rPr lang="en-US" sz="2600" b="1" dirty="0" smtClean="0"/>
              <a:t>Traffic model</a:t>
            </a:r>
            <a:r>
              <a:rPr lang="en-US" sz="2600" dirty="0" smtClean="0"/>
              <a:t>: how much data is sent and when?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87407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00811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Reduced sensor network communication stack (as opposed to OSI)</a:t>
            </a:r>
            <a:endParaRPr lang="en-US" dirty="0"/>
          </a:p>
        </p:txBody>
      </p:sp>
      <p:pic>
        <p:nvPicPr>
          <p:cNvPr id="4" name="Picture 3" descr="osi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276872"/>
            <a:ext cx="8397274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6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PROTOCOLS VS.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/>
          <a:p>
            <a:r>
              <a:rPr lang="en-US" b="1" dirty="0" smtClean="0"/>
              <a:t>Algorithm</a:t>
            </a:r>
            <a:r>
              <a:rPr lang="en-US" dirty="0" smtClean="0"/>
              <a:t>: a general-purpose, parameter-based computation flow. </a:t>
            </a:r>
          </a:p>
          <a:p>
            <a:r>
              <a:rPr lang="en-US" b="1" dirty="0" smtClean="0"/>
              <a:t>Protocol</a:t>
            </a:r>
            <a:r>
              <a:rPr lang="en-US" dirty="0" smtClean="0"/>
              <a:t>: exact implementation of one or more stack layers, parameters are often fixed or a very limited number of options </a:t>
            </a:r>
            <a:r>
              <a:rPr lang="en-US" dirty="0"/>
              <a:t>i</a:t>
            </a:r>
            <a:r>
              <a:rPr lang="en-US" dirty="0" smtClean="0"/>
              <a:t>s provided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729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980728"/>
            <a:ext cx="8507288" cy="5145435"/>
          </a:xfrm>
        </p:spPr>
        <p:txBody>
          <a:bodyPr>
            <a:noAutofit/>
          </a:bodyPr>
          <a:lstStyle/>
          <a:p>
            <a:r>
              <a:rPr lang="en-US" sz="2600" dirty="0" smtClean="0"/>
              <a:t>Sensor node consists of microcontroller, radio transceiver, sensors, serial connection, LEDs, flash memory.</a:t>
            </a:r>
          </a:p>
          <a:p>
            <a:r>
              <a:rPr lang="en-US" sz="2600" dirty="0" smtClean="0"/>
              <a:t>Each component needs energy, with radio and flash being the most “hungry” ones.</a:t>
            </a:r>
          </a:p>
          <a:p>
            <a:r>
              <a:rPr lang="en-US" sz="2600" dirty="0" smtClean="0"/>
              <a:t>Putting individual components to sleep saves energy.</a:t>
            </a:r>
          </a:p>
          <a:p>
            <a:r>
              <a:rPr lang="en-US" sz="2600" dirty="0" smtClean="0"/>
              <a:t>Towards the end of battery lifetime, performance of individual components degrades and might deliver false results.</a:t>
            </a:r>
          </a:p>
          <a:p>
            <a:r>
              <a:rPr lang="en-US" sz="2600" dirty="0" smtClean="0"/>
              <a:t>WSN operating systems are simple and usually have only limited dynamic memory and multi-tasking functionalities.</a:t>
            </a:r>
          </a:p>
        </p:txBody>
      </p:sp>
    </p:spTree>
    <p:extLst>
      <p:ext uri="{BB962C8B-B14F-4D97-AF65-F5344CB8AC3E}">
        <p14:creationId xmlns:p14="http://schemas.microsoft.com/office/powerpoint/2010/main" val="2416872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8720" y="620688"/>
            <a:ext cx="6119664" cy="1470025"/>
          </a:xfrm>
        </p:spPr>
        <p:txBody>
          <a:bodyPr/>
          <a:lstStyle/>
          <a:p>
            <a:r>
              <a:rPr lang="de-DE" sz="2400" dirty="0" smtClean="0">
                <a:latin typeface="Arial"/>
                <a:cs typeface="Arial"/>
              </a:rPr>
              <a:t>INTRODUCTION TO </a:t>
            </a:r>
            <a:br>
              <a:rPr lang="de-DE" sz="2400" dirty="0" smtClean="0">
                <a:latin typeface="Arial"/>
                <a:cs typeface="Arial"/>
              </a:rPr>
            </a:br>
            <a:r>
              <a:rPr lang="de-DE" sz="2400" dirty="0" smtClean="0">
                <a:latin typeface="Arial"/>
                <a:cs typeface="Arial"/>
              </a:rPr>
              <a:t>WIRELESS SENSOR NETWORKS</a:t>
            </a:r>
            <a:endParaRPr lang="de-DE" sz="2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3620616"/>
            <a:ext cx="7416824" cy="1752600"/>
          </a:xfrm>
        </p:spPr>
        <p:txBody>
          <a:bodyPr/>
          <a:lstStyle/>
          <a:p>
            <a:r>
              <a:rPr lang="de-DE" dirty="0" smtClean="0"/>
              <a:t>CHAPTER 1: WHAT ARE </a:t>
            </a:r>
            <a:br>
              <a:rPr lang="de-DE" dirty="0" smtClean="0"/>
            </a:br>
            <a:r>
              <a:rPr lang="de-DE" dirty="0" smtClean="0"/>
              <a:t>WIRELESS SENSOR NETWORKS?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3419872" y="4653136"/>
            <a:ext cx="23358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Anna Förster</a:t>
            </a:r>
            <a:endParaRPr lang="en-US" sz="3200" dirty="0"/>
          </a:p>
        </p:txBody>
      </p:sp>
      <p:pic>
        <p:nvPicPr>
          <p:cNvPr id="5" name="Picture 4" descr="11189935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052736"/>
            <a:ext cx="1534115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67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Hardware components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Power Consumption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Operating Systems and Concepts</a:t>
            </a:r>
          </a:p>
          <a:p>
            <a:pPr marL="914400" lvl="1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Memory Management</a:t>
            </a:r>
          </a:p>
          <a:p>
            <a:pPr marL="971550" lvl="1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Interrupts</a:t>
            </a:r>
          </a:p>
          <a:p>
            <a:pPr marL="971550" lvl="1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Tasks, Threads and Events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Simulators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Communication 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923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COMPONENTS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7504" y="980729"/>
            <a:ext cx="4176464" cy="5040560"/>
          </a:xfrm>
        </p:spPr>
        <p:txBody>
          <a:bodyPr>
            <a:normAutofit/>
          </a:bodyPr>
          <a:lstStyle/>
          <a:p>
            <a:r>
              <a:rPr lang="en-US" dirty="0" smtClean="0"/>
              <a:t>Microcontroller</a:t>
            </a:r>
          </a:p>
          <a:p>
            <a:r>
              <a:rPr lang="en-US" dirty="0" smtClean="0"/>
              <a:t>Radio transceiver</a:t>
            </a:r>
          </a:p>
          <a:p>
            <a:r>
              <a:rPr lang="en-US" dirty="0" smtClean="0"/>
              <a:t>Sensor</a:t>
            </a:r>
          </a:p>
          <a:p>
            <a:r>
              <a:rPr lang="en-US" dirty="0" smtClean="0"/>
              <a:t>External memory</a:t>
            </a:r>
          </a:p>
          <a:p>
            <a:r>
              <a:rPr lang="en-US" dirty="0" smtClean="0"/>
              <a:t>Battery</a:t>
            </a:r>
          </a:p>
          <a:p>
            <a:r>
              <a:rPr lang="en-US" dirty="0" smtClean="0"/>
              <a:t>Serial adapter</a:t>
            </a:r>
          </a:p>
          <a:p>
            <a:r>
              <a:rPr lang="en-US" dirty="0" smtClean="0"/>
              <a:t>Embedded antenna</a:t>
            </a:r>
          </a:p>
          <a:p>
            <a:r>
              <a:rPr lang="en-US" dirty="0" smtClean="0"/>
              <a:t>Oscillator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08104" y="4581128"/>
            <a:ext cx="167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Z1 sensor node.</a:t>
            </a:r>
            <a:endParaRPr lang="en-US" dirty="0"/>
          </a:p>
        </p:txBody>
      </p:sp>
      <p:pic>
        <p:nvPicPr>
          <p:cNvPr id="2" name="Picture 1" descr="Z1-new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628800"/>
            <a:ext cx="4478288" cy="298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36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CONSUMPTION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584175"/>
          </a:xfrm>
        </p:spPr>
        <p:txBody>
          <a:bodyPr>
            <a:noAutofit/>
          </a:bodyPr>
          <a:lstStyle/>
          <a:p>
            <a:r>
              <a:rPr lang="en-US" sz="2200" dirty="0" smtClean="0"/>
              <a:t>Sensor nodes operate on batteries</a:t>
            </a:r>
          </a:p>
          <a:p>
            <a:r>
              <a:rPr lang="en-US" sz="2200" dirty="0" smtClean="0"/>
              <a:t>Each component on the sensor node consumes power</a:t>
            </a:r>
          </a:p>
          <a:p>
            <a:pPr lvl="1"/>
            <a:r>
              <a:rPr lang="en-US" sz="2000" dirty="0" smtClean="0"/>
              <a:t>Measured in Ampere (A, current) or </a:t>
            </a:r>
            <a:r>
              <a:rPr lang="en-US" sz="2000" dirty="0" err="1" smtClean="0"/>
              <a:t>milli</a:t>
            </a:r>
            <a:r>
              <a:rPr lang="en-US" sz="2000" dirty="0" smtClean="0"/>
              <a:t> Ampere (mA).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204864"/>
            <a:ext cx="6912768" cy="3572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39752" y="5733256"/>
            <a:ext cx="3939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Power consumption of Z1 sensor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6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EXERCISE: BATTERIES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Explore the batteries in front of you. </a:t>
            </a:r>
          </a:p>
          <a:p>
            <a:r>
              <a:rPr lang="en-US" sz="2000" dirty="0" smtClean="0"/>
              <a:t>What is their nominal capacity?</a:t>
            </a:r>
          </a:p>
          <a:p>
            <a:r>
              <a:rPr lang="en-US" sz="2000" dirty="0" smtClean="0"/>
              <a:t>Consider a scenario, where the sensor node is working in cycles. Every cycle, the components are working with the following time percentages:</a:t>
            </a:r>
          </a:p>
          <a:p>
            <a:pPr lvl="1"/>
            <a:r>
              <a:rPr lang="en-US" sz="1800" dirty="0" smtClean="0"/>
              <a:t>Radio: 10% send, 10% receive, 80% sleep</a:t>
            </a:r>
          </a:p>
          <a:p>
            <a:pPr lvl="1"/>
            <a:r>
              <a:rPr lang="en-US" sz="1800" dirty="0" smtClean="0"/>
              <a:t>Microcontroller: 10% active, 90% sleep</a:t>
            </a:r>
          </a:p>
          <a:p>
            <a:pPr lvl="1"/>
            <a:r>
              <a:rPr lang="en-US" sz="1800" dirty="0" smtClean="0"/>
              <a:t>Temperature sensor: 5% sense, 95% sleep</a:t>
            </a:r>
          </a:p>
          <a:p>
            <a:pPr lvl="1"/>
            <a:r>
              <a:rPr lang="en-US" sz="1800" dirty="0" smtClean="0"/>
              <a:t>The other components are always sleeping /inactive.</a:t>
            </a:r>
          </a:p>
          <a:p>
            <a:r>
              <a:rPr lang="en-US" sz="2000" dirty="0" smtClean="0"/>
              <a:t>Compute the energy consumption of one cycle with length 1 second.</a:t>
            </a:r>
          </a:p>
          <a:p>
            <a:r>
              <a:rPr lang="en-US" sz="2000" dirty="0" smtClean="0"/>
              <a:t>Now assume the active time of all components is halved. What is now the energy consumption of 1 cycle of length 1 second?</a:t>
            </a:r>
          </a:p>
          <a:p>
            <a:r>
              <a:rPr lang="en-US" sz="2000" dirty="0" smtClean="0"/>
              <a:t>For both scenarios above, compute the theoretical lifetime of the sensor nodes, considering the battery capacity in front of you.</a:t>
            </a:r>
          </a:p>
          <a:p>
            <a:r>
              <a:rPr lang="en-US" sz="2000" dirty="0" smtClean="0"/>
              <a:t>Discuss your results.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43762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CONCEPTS OF OPERATING SYSTEMS</a:t>
            </a:r>
            <a:endParaRPr lang="en-US" sz="3200" dirty="0"/>
          </a:p>
        </p:txBody>
      </p:sp>
      <p:pic>
        <p:nvPicPr>
          <p:cNvPr id="4" name="Content Placeholder 3" descr="os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25" b="-1739"/>
          <a:stretch/>
        </p:blipFill>
        <p:spPr>
          <a:xfrm>
            <a:off x="539552" y="908720"/>
            <a:ext cx="2746648" cy="4994251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47864" y="980728"/>
            <a:ext cx="5338936" cy="51454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3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smtClean="0"/>
              <a:t>The tasks of the operating system:</a:t>
            </a:r>
          </a:p>
          <a:p>
            <a:r>
              <a:rPr lang="en-US" sz="2400" dirty="0" smtClean="0"/>
              <a:t>Manage software and hardware</a:t>
            </a:r>
          </a:p>
          <a:p>
            <a:r>
              <a:rPr lang="en-US" sz="2400" dirty="0" smtClean="0"/>
              <a:t>Allow the user to access easily the hardware</a:t>
            </a:r>
          </a:p>
          <a:p>
            <a:r>
              <a:rPr lang="en-US" sz="2400" dirty="0" smtClean="0"/>
              <a:t>Allow several programs to run simultaneously</a:t>
            </a:r>
          </a:p>
          <a:p>
            <a:r>
              <a:rPr lang="en-US" sz="2400" dirty="0" smtClean="0"/>
              <a:t>Manage the memory of the system</a:t>
            </a:r>
          </a:p>
          <a:p>
            <a:r>
              <a:rPr lang="en-US" sz="2400" dirty="0" smtClean="0"/>
              <a:t>Manage shared resources (memory, CPU, external devices)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279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Static memory management: Reserve all memory at compilation time.</a:t>
            </a:r>
          </a:p>
          <a:p>
            <a:pPr lvl="1"/>
            <a:r>
              <a:rPr lang="en-US" sz="2400" dirty="0" smtClean="0"/>
              <a:t>Simple, does not need have any overhead for management</a:t>
            </a:r>
          </a:p>
          <a:p>
            <a:pPr lvl="1"/>
            <a:r>
              <a:rPr lang="en-US" sz="2400" dirty="0" smtClean="0"/>
              <a:t>Inflexible, cannot extend on demand</a:t>
            </a:r>
          </a:p>
          <a:p>
            <a:r>
              <a:rPr lang="en-US" sz="2800" dirty="0" smtClean="0"/>
              <a:t>Dynamic memory management: A special memory management software reserves memory on demand.</a:t>
            </a:r>
          </a:p>
          <a:p>
            <a:pPr lvl="1"/>
            <a:r>
              <a:rPr lang="en-US" sz="2400" dirty="0" smtClean="0"/>
              <a:t>Flexible, uses only memory which is really needed</a:t>
            </a:r>
          </a:p>
          <a:p>
            <a:pPr lvl="1"/>
            <a:r>
              <a:rPr lang="en-US" sz="2400" dirty="0" smtClean="0"/>
              <a:t>Complex to maintain, can easily overflow on memory-restricted devices (like sensor nodes)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0286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EXERCISE: MANAGE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Section “Memory Management Example” on page 19.</a:t>
            </a:r>
          </a:p>
          <a:p>
            <a:r>
              <a:rPr lang="en-US" dirty="0" smtClean="0"/>
              <a:t>Discuss the usage of the Big-O Notation.</a:t>
            </a:r>
          </a:p>
          <a:p>
            <a:r>
              <a:rPr lang="en-US" dirty="0" smtClean="0"/>
              <a:t>Explain the different implementations and compare against each other.</a:t>
            </a:r>
          </a:p>
          <a:p>
            <a:r>
              <a:rPr lang="en-US" dirty="0" smtClean="0"/>
              <a:t>Do you have other ideas of how to implement the same functionality?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10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mnets_ppt_theme_gru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comnets_ppt_theme_gruen.potx</Template>
  <TotalTime>3521</TotalTime>
  <Words>1055</Words>
  <Application>Microsoft Macintosh PowerPoint</Application>
  <PresentationFormat>On-screen Show (4:3)</PresentationFormat>
  <Paragraphs>112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comnets_ppt_theme_gruen</vt:lpstr>
      <vt:lpstr>INTRODUCTION TO  WIRELESS SENSOR NETWORKS</vt:lpstr>
      <vt:lpstr>INTRODUCTION TO  WIRELESS SENSOR NETWORKS</vt:lpstr>
      <vt:lpstr>OVERVIEW</vt:lpstr>
      <vt:lpstr>HARDWARE COMPONENTS</vt:lpstr>
      <vt:lpstr>POWER CONSUMPTION</vt:lpstr>
      <vt:lpstr>EXERCISE: BATTERIES</vt:lpstr>
      <vt:lpstr>CONCEPTS OF OPERATING SYSTEMS</vt:lpstr>
      <vt:lpstr>Memory Management</vt:lpstr>
      <vt:lpstr>EXERCISE: MANAGE MEMORY</vt:lpstr>
      <vt:lpstr>INTERRUPTS</vt:lpstr>
      <vt:lpstr>TASKS </vt:lpstr>
      <vt:lpstr>EVENT BASED PROGRAMMING</vt:lpstr>
      <vt:lpstr>EXERCISE: PROTOTHREADS</vt:lpstr>
      <vt:lpstr>SIMULATORS</vt:lpstr>
      <vt:lpstr>SIMULATION MODELS</vt:lpstr>
      <vt:lpstr>COMMUNICATION STACK</vt:lpstr>
      <vt:lpstr>PROTOCOLS VS. ALGORITHMS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Sarah</dc:creator>
  <cp:lastModifiedBy>Anna Förster</cp:lastModifiedBy>
  <cp:revision>71</cp:revision>
  <dcterms:created xsi:type="dcterms:W3CDTF">2015-07-16T14:19:04Z</dcterms:created>
  <dcterms:modified xsi:type="dcterms:W3CDTF">2017-01-18T15:47:31Z</dcterms:modified>
</cp:coreProperties>
</file>

<file path=docProps/thumbnail.jpeg>
</file>